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63" r:id="rId10"/>
    <p:sldId id="264" r:id="rId11"/>
    <p:sldId id="266" r:id="rId12"/>
    <p:sldId id="267" r:id="rId1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94601" autoAdjust="0"/>
  </p:normalViewPr>
  <p:slideViewPr>
    <p:cSldViewPr snapToGrid="0">
      <p:cViewPr varScale="1">
        <p:scale>
          <a:sx n="49" d="100"/>
          <a:sy n="49" d="100"/>
        </p:scale>
        <p:origin x="2586" y="54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DD48-56A0-4B4D-A41F-45145E2B25F0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418AD-C6CF-4435-83C2-98AD00D4BAE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57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86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74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5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8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8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3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03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74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49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77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61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677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44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63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1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06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18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79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7CBB-5626-4F1A-8460-268C0F5172D8}" type="datetimeFigureOut">
              <a:rPr lang="en-AU" smtClean="0"/>
              <a:pPr/>
              <a:t>7/07/2023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29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6" y="375334"/>
            <a:ext cx="4016529" cy="40174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29736" y="37533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JAY SIR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Subhamay Dey</a:t>
            </a:r>
            <a:r>
              <a: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History - VIII – XII</a:t>
            </a: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Geography - VIII – X</a:t>
            </a:r>
            <a:endParaRPr lang="en-US" sz="1100" b="1" cap="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950" y="6881192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Visual Storyteller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8 Yrs Exp. &amp; Detail Oriented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1228" y="6889640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Caring Like Elder Brother</a:t>
            </a:r>
            <a:endParaRPr lang="en-AU" sz="16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Loves </a:t>
            </a:r>
            <a:r>
              <a:rPr lang="en-US" sz="1600" b="1" dirty="0">
                <a:solidFill>
                  <a:srgbClr val="FF8C52"/>
                </a:solidFill>
                <a:latin typeface="Oxygen" panose="02000503000000000000" pitchFamily="2" charset="0"/>
              </a:rPr>
              <a:t>Teaching 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" y="8200130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8C52"/>
                </a:solidFill>
                <a:latin typeface="Oxygen" panose="02000503000000000000" pitchFamily="2" charset="0"/>
              </a:rPr>
              <a:t>His diligent care helped Trisha score so well </a:t>
            </a:r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Trisha’s mother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80" y="301442"/>
            <a:ext cx="3821398" cy="39555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0780" y="301442"/>
            <a:ext cx="3821398" cy="395557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4088320"/>
            <a:chOff x="335280" y="4626826"/>
            <a:chExt cx="6522720" cy="4088320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Debashish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Sir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Debashish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 </a:t>
              </a:r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Nath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H.O.D. IT </a:t>
              </a:r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Walks extra mile to make difficult concept seem cake walk</a:t>
              </a:r>
            </a:p>
            <a:p>
              <a:r>
                <a:rPr lang="en-US" sz="1400" b="1" dirty="0">
                  <a:solidFill>
                    <a:srgbClr val="FF8C52"/>
                  </a:solidFill>
                  <a:latin typeface="Oxygen" panose="02000503000000000000" pitchFamily="2" charset="0"/>
                </a:rPr>
                <a:t>	</a:t>
              </a:r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		                 – IT Head of Recent Engagement</a:t>
              </a:r>
            </a:p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1130" y="6723106"/>
              <a:ext cx="2665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 Best Faculty in CMC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Great Problem Solver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Teach with Patience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Experienced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– IT Head of Recent Engagement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73" y="314404"/>
            <a:ext cx="3956819" cy="37834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10797" y="312110"/>
            <a:ext cx="4106626" cy="383395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3611266"/>
            <a:chOff x="335280" y="4626826"/>
            <a:chExt cx="6522720" cy="3611266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Ma’am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Bose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291" y="6723106"/>
              <a:ext cx="32684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Teach like Motherly 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25 </a:t>
              </a:r>
              <a:r>
                <a:rPr lang="en-US" sz="16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Yrs</a:t>
              </a: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, Experienced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Personality Developer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Behave More Patiently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47" y="618702"/>
            <a:ext cx="3767810" cy="34863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2947" y="618702"/>
            <a:ext cx="3797128" cy="3498374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3665940"/>
            <a:chOff x="335280" y="4626826"/>
            <a:chExt cx="6522720" cy="3665940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Ma’am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Bose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291" y="6723106"/>
              <a:ext cx="32684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Pay Attention to Each One 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Understand the Student Psychology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Energy &amp; enthusiasm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Expertise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36" y="375334"/>
            <a:ext cx="4016529" cy="40174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29736" y="375334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JAY SIR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Subhamay Dey</a:t>
            </a:r>
            <a:r>
              <a:rPr lang="en-US" sz="28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chemeClr val="bg1"/>
                </a:solidFill>
                <a:latin typeface="Oxygen" panose="02000503000000000000" pitchFamily="2" charset="0"/>
              </a:rPr>
              <a:t>Accountancy &amp; Business Studies - VIII – XII</a:t>
            </a:r>
            <a:endParaRPr lang="en-US" sz="11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00130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Oxygen" panose="02000503000000000000" pitchFamily="2" charset="0"/>
              </a:rPr>
              <a:t>His diligent care helped Trisha score so well </a:t>
            </a:r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Trisha’s mother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50" y="6881192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 Storyteller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8 Yrs Exp. &amp; Detail Oriented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1228" y="6889640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Caring Like Elder Brother</a:t>
            </a:r>
            <a:endParaRPr lang="en-AU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Loves </a:t>
            </a:r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Teaching </a:t>
            </a: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6645" y="4631175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Dipanwita Biswas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M.A. (English), B.Ed.</a:t>
            </a:r>
            <a:r>
              <a: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English - VIII</a:t>
            </a:r>
            <a:endParaRPr lang="en-US" sz="1100" b="1" cap="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950" y="6851696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Motherly &amp; Empathetic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Innovative Techniques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1228" y="6860144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Diligent &amp; Adaptive</a:t>
            </a:r>
            <a:endParaRPr lang="en-AU" sz="16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16 Yrs Experienced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702" y="8377106"/>
            <a:ext cx="6285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Excellent teacher, I owe so much to this wonderful lady for my career!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Susanta Das, ex student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69" y="405079"/>
            <a:ext cx="3956882" cy="39544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3595" y="38964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3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" name="Group 8"/>
          <p:cNvGrpSpPr/>
          <p:nvPr/>
        </p:nvGrpSpPr>
        <p:grpSpPr>
          <a:xfrm>
            <a:off x="427574" y="4716245"/>
            <a:ext cx="6128868" cy="3089561"/>
            <a:chOff x="388664" y="4696790"/>
            <a:chExt cx="6128868" cy="3089561"/>
          </a:xfrm>
        </p:grpSpPr>
        <p:sp>
          <p:nvSpPr>
            <p:cNvPr id="12" name="TextBox 11"/>
            <p:cNvSpPr txBox="1"/>
            <p:nvPr/>
          </p:nvSpPr>
          <p:spPr>
            <a:xfrm>
              <a:off x="388664" y="4696790"/>
              <a:ext cx="61288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Anirban Chakrabarty </a:t>
              </a:r>
              <a:r>
                <a:rPr lang="en-US" sz="24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B.E. (Electronics), M.B.A. (Finance)</a:t>
              </a:r>
            </a:p>
            <a:p>
              <a:pPr algn="ctr"/>
              <a:endParaRPr lang="en-US" sz="12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C.E.O, H.O.D, AI &amp; Robotics</a:t>
              </a:r>
              <a:endParaRPr lang="en-US" sz="28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7036" y="6586022"/>
              <a:ext cx="3482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Supportive, Loves Kids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Global Corporate  Exp.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5157" y="6635056"/>
            <a:ext cx="315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Innovative &amp; Dynamic</a:t>
            </a:r>
            <a:endParaRPr lang="en-US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Truly Inspires Talent</a:t>
            </a:r>
            <a:endParaRPr lang="en-US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2" y="583230"/>
            <a:ext cx="3876306" cy="38554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softEdge rad="0"/>
          </a:effectLst>
        </p:spPr>
      </p:pic>
      <p:sp>
        <p:nvSpPr>
          <p:cNvPr id="15" name="TextBox 14"/>
          <p:cNvSpPr txBox="1"/>
          <p:nvPr/>
        </p:nvSpPr>
        <p:spPr>
          <a:xfrm>
            <a:off x="173159" y="8305677"/>
            <a:ext cx="65389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Super brain, the best guy to take care of AI implementation!</a:t>
            </a:r>
          </a:p>
          <a:p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		                                          – Corporate Client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endParaRPr lang="en-US" sz="300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Oxygen" panose="02000503000000000000" pitchFamily="2" charset="0"/>
              </a:rPr>
              <a:t>Dynamo of energy, dependable and trusted for the </a:t>
            </a:r>
            <a:r>
              <a:rPr lang="en-US" sz="17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job!</a:t>
            </a:r>
            <a:endParaRPr lang="en-US" sz="1700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	                               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Vish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Coosa,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Morgan Stanley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Bank, U.S.A.</a:t>
            </a:r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046" y="585681"/>
            <a:ext cx="3968217" cy="3906488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9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46" y="540910"/>
            <a:ext cx="3968216" cy="3922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6346" y="540911"/>
            <a:ext cx="3968217" cy="392225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4512265"/>
            <a:chOff x="335280" y="4626826"/>
            <a:chExt cx="6522720" cy="4512265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>
                  <a:solidFill>
                    <a:srgbClr val="FF8C52"/>
                  </a:solidFill>
                  <a:latin typeface="Oxygen" panose="02000503000000000000" pitchFamily="2" charset="0"/>
                </a:rPr>
                <a:t>Abhipsha 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Dutta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M.Sc., B.Ed.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Chemistry - VIII – XII</a:t>
              </a:r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8292705"/>
              <a:ext cx="6522720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Explains so well and clears all doubts. I am really happy!</a:t>
              </a:r>
            </a:p>
            <a:p>
              <a:r>
                <a:rPr lang="en-US" sz="1400" b="1" dirty="0">
                  <a:solidFill>
                    <a:srgbClr val="FF8C52"/>
                  </a:solidFill>
                  <a:latin typeface="Oxygen" panose="02000503000000000000" pitchFamily="2" charset="0"/>
                </a:rPr>
                <a:t>	</a:t>
              </a:r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		                  – Suparno’s mother (ICSE 97%)</a:t>
              </a:r>
            </a:p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1130" y="6723106"/>
              <a:ext cx="2665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Excellent Mentor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Great Academics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Caring &amp; Meticulous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Brilliant Experience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cap="all" dirty="0" smtClean="0">
                <a:solidFill>
                  <a:schemeClr val="bg1"/>
                </a:solidFill>
                <a:latin typeface="Oxygen" panose="02000503000000000000" pitchFamily="2" charset="0"/>
              </a:rPr>
              <a:t>Avishek Sir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Avishek Adhikari</a:t>
            </a:r>
            <a:endParaRPr lang="en-US" sz="28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endParaRPr lang="en-US" sz="12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chemeClr val="bg1"/>
                </a:solidFill>
                <a:latin typeface="Oxygen" panose="02000503000000000000" pitchFamily="2" charset="0"/>
              </a:rPr>
              <a:t>Maths - VIII – XII</a:t>
            </a:r>
            <a:endParaRPr lang="en-US" sz="11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13193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Neel depended on him so much to score 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Neel’s mother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004" y="6408797"/>
            <a:ext cx="3555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Cracked IIT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8 Yrs Exp. &amp; Detail Oriented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Lots of Successful Students</a:t>
            </a: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AU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in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Maths in HS &amp; 10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th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B.Sc. Math CU 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Class 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M.Sc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. Math CU 1</a:t>
                </a:r>
                <a:r>
                  <a:rPr lang="en-US" sz="1600" b="1" baseline="30000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Class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endPara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blipFill rotWithShape="0"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44" y="414300"/>
            <a:ext cx="3946228" cy="39477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2794" y="375334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6645" y="4483690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Avishek Sir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Avishek Adhikari</a:t>
            </a:r>
            <a:endParaRPr lang="en-US" sz="28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Physics - VIII – XII</a:t>
            </a:r>
            <a:endParaRPr lang="en-US" sz="11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13193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Neel depended on him so much to score 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Neel’s mother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004" y="6408797"/>
            <a:ext cx="3555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Cracked IIT, ISI PhD (Ongoing)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8 Yrs Exp. &amp; Detail Oriented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Lots of Successful Students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AU" b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in 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Maths in HS &amp; 10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th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B.Sc. Math CU 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Class 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M.Sc</a:t>
                </a:r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. Math CU 1</a:t>
                </a:r>
                <a:r>
                  <a:rPr lang="en-US" sz="1600" b="1" baseline="30000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Class 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endPara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blipFill rotWithShape="0"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44" y="414300"/>
            <a:ext cx="3946228" cy="39477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3595" y="38964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2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76540" y="333770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/>
          <p:cNvSpPr/>
          <p:nvPr/>
        </p:nvSpPr>
        <p:spPr>
          <a:xfrm>
            <a:off x="8999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417723" y="4483690"/>
            <a:ext cx="7105989" cy="4999012"/>
            <a:chOff x="417723" y="4483690"/>
            <a:chExt cx="7105989" cy="4999012"/>
          </a:xfrm>
        </p:grpSpPr>
        <p:sp>
          <p:nvSpPr>
            <p:cNvPr id="12" name="TextBox 11"/>
            <p:cNvSpPr txBox="1"/>
            <p:nvPr/>
          </p:nvSpPr>
          <p:spPr>
            <a:xfrm>
              <a:off x="766645" y="4483690"/>
              <a:ext cx="534270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Arijit</a:t>
              </a:r>
              <a:r>
                <a:rPr lang="en-US" sz="4400" b="1" cap="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Sir</a:t>
              </a:r>
            </a:p>
            <a:p>
              <a:pPr algn="ctr"/>
              <a:r>
                <a:rPr lang="en-US" sz="2400" b="1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Arijit</a:t>
              </a:r>
              <a:r>
                <a:rPr lang="en-US" sz="24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 Bhattacharya</a:t>
              </a:r>
              <a:endParaRPr lang="en-US" sz="28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accountancy - IX – XII (All Boards)</a:t>
              </a:r>
              <a:endParaRPr lang="en-US" sz="24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0992" y="8005374"/>
              <a:ext cx="65227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7723" y="6370301"/>
              <a:ext cx="3240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Taught  in 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Gurukul</a:t>
              </a: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Ins.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5 Yrs Exp. &amp; Detail Oriented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Lots  of  Successful Students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65764" y="6370301"/>
            <a:ext cx="3240268" cy="149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Expertise &amp; </a:t>
            </a:r>
            <a:r>
              <a:rPr lang="en-US" sz="1600" b="1" dirty="0" err="1" smtClean="0">
                <a:solidFill>
                  <a:schemeClr val="bg1"/>
                </a:solidFill>
                <a:latin typeface="Oxygen" panose="02000503000000000000" pitchFamily="2" charset="0"/>
              </a:rPr>
              <a:t>Organised</a:t>
            </a:r>
            <a:endParaRPr lang="en-US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smtClean="0">
                <a:solidFill>
                  <a:schemeClr val="bg1"/>
                </a:solidFill>
                <a:latin typeface="Oxygen" panose="02000503000000000000" pitchFamily="2" charset="0"/>
              </a:rPr>
              <a:t>Classroom Management</a:t>
            </a:r>
            <a:endParaRPr lang="en-US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91" y="510608"/>
            <a:ext cx="3968886" cy="397308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04896" y="510608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455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" name="Group 8"/>
          <p:cNvGrpSpPr/>
          <p:nvPr/>
        </p:nvGrpSpPr>
        <p:grpSpPr>
          <a:xfrm>
            <a:off x="388664" y="5044673"/>
            <a:ext cx="5767845" cy="3200554"/>
            <a:chOff x="388664" y="5044673"/>
            <a:chExt cx="5767845" cy="3200554"/>
          </a:xfrm>
        </p:grpSpPr>
        <p:sp>
          <p:nvSpPr>
            <p:cNvPr id="12" name="TextBox 11"/>
            <p:cNvSpPr txBox="1"/>
            <p:nvPr/>
          </p:nvSpPr>
          <p:spPr>
            <a:xfrm>
              <a:off x="813801" y="5044673"/>
              <a:ext cx="534270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Anupam</a:t>
              </a:r>
              <a:r>
                <a:rPr lang="en-US" sz="4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4400" b="1" cap="sm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Sen</a:t>
              </a:r>
              <a:endParaRPr lang="en-US" sz="4400" b="1" cap="small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H.O.D, Commerce</a:t>
              </a:r>
              <a:endParaRPr lang="en-US" sz="24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64" y="6490901"/>
              <a:ext cx="30964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Loves  to Teach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35 Yrs Corporate  Exp.</a:t>
              </a:r>
            </a:p>
            <a:p>
              <a:pPr marL="285750" indent="-285750">
                <a:lnSpc>
                  <a:spcPct val="200000"/>
                </a:lnSpc>
              </a:pP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32370" y="474406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3366654" y="6629400"/>
            <a:ext cx="3491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Oxygen" pitchFamily="2" charset="0"/>
              </a:rPr>
              <a:t>G</a:t>
            </a: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rass Root to Board Room</a:t>
            </a:r>
          </a:p>
          <a:p>
            <a:pPr>
              <a:buFont typeface="Wingdings" pitchFamily="2" charset="2"/>
              <a:buChar char="v"/>
            </a:pPr>
            <a:endParaRPr lang="en-US" dirty="0" smtClean="0">
              <a:solidFill>
                <a:schemeClr val="bg1"/>
              </a:solidFill>
              <a:latin typeface="Oxygen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Friendly Caring, Mentor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588" y="7751619"/>
            <a:ext cx="416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ctr"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Lucid Storytelling Teaching</a:t>
            </a:r>
            <a:endParaRPr lang="en-US" dirty="0">
              <a:solidFill>
                <a:schemeClr val="bg1"/>
              </a:solidFill>
              <a:latin typeface="Oxyg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</TotalTime>
  <Words>489</Words>
  <Application>Microsoft Office PowerPoint</Application>
  <PresentationFormat>A4 Paper (210x297 mm)</PresentationFormat>
  <Paragraphs>164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del</cp:lastModifiedBy>
  <cp:revision>94</cp:revision>
  <dcterms:created xsi:type="dcterms:W3CDTF">2023-06-01T10:23:29Z</dcterms:created>
  <dcterms:modified xsi:type="dcterms:W3CDTF">2023-07-07T07:56:18Z</dcterms:modified>
</cp:coreProperties>
</file>